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8" r:id="rId5"/>
    <p:sldId id="272" r:id="rId6"/>
    <p:sldId id="273" r:id="rId7"/>
    <p:sldId id="259" r:id="rId8"/>
    <p:sldId id="271" r:id="rId9"/>
    <p:sldId id="270" r:id="rId10"/>
    <p:sldId id="266" r:id="rId11"/>
    <p:sldId id="268" r:id="rId12"/>
    <p:sldId id="269" r:id="rId13"/>
    <p:sldId id="267" r:id="rId14"/>
    <p:sldId id="262" r:id="rId15"/>
    <p:sldId id="263" r:id="rId16"/>
    <p:sldId id="264" r:id="rId17"/>
    <p:sldId id="26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indy Kwong" initials="CK" lastIdx="1" clrIdx="0">
    <p:extLst>
      <p:ext uri="{19B8F6BF-5375-455C-9EA6-DF929625EA0E}">
        <p15:presenceInfo xmlns:p15="http://schemas.microsoft.com/office/powerpoint/2012/main" userId="S-1-5-21-3143557104-3879924660-92647833-782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84" autoAdjust="0"/>
  </p:normalViewPr>
  <p:slideViewPr>
    <p:cSldViewPr snapToGrid="0">
      <p:cViewPr varScale="1">
        <p:scale>
          <a:sx n="61" d="100"/>
          <a:sy n="61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4C4EB4-A60E-4E2D-B311-75BDDCB93574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E7A8E-A0C7-4C08-BA46-515291E78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708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FE13-7C66-4C9E-9494-187925DA0711}" type="datetime1">
              <a:rPr lang="en-HK" smtClean="0"/>
              <a:t>20/11/2019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0DC6-E3B0-4058-9160-C7F5711DC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396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55132-6DFA-4ADE-985F-89695AAC2EB6}" type="datetime1">
              <a:rPr lang="en-HK" smtClean="0"/>
              <a:t>20/11/2019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0DC6-E3B0-4058-9160-C7F5711DC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042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76F2C-7810-4147-A8AA-1D3BE088C3AA}" type="datetime1">
              <a:rPr lang="en-HK" smtClean="0"/>
              <a:t>20/11/2019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0DC6-E3B0-4058-9160-C7F5711DC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151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1300"/>
            <a:ext cx="10515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108B-BFBB-4790-8F37-E55475D7D817}" type="datetime1">
              <a:rPr lang="en-HK" smtClean="0"/>
              <a:t>20/11/2019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0DC6-E3B0-4058-9160-C7F5711DC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62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8A46A-291C-4AFF-B2E5-268A0248EB89}" type="datetime1">
              <a:rPr lang="en-HK" smtClean="0"/>
              <a:t>20/11/2019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0DC6-E3B0-4058-9160-C7F5711DC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755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B35A4-BE11-4B1A-AC2C-DB071CF68724}" type="datetime1">
              <a:rPr lang="en-HK" smtClean="0"/>
              <a:t>20/11/2019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0DC6-E3B0-4058-9160-C7F5711DC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112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9255D-8A0E-4E42-BC47-2892E4845A2A}" type="datetime1">
              <a:rPr lang="en-HK" smtClean="0"/>
              <a:t>20/11/2019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0DC6-E3B0-4058-9160-C7F5711DC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389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CBB3-BF02-4EF7-BE1E-FD1898C98ED7}" type="datetime1">
              <a:rPr lang="en-HK" smtClean="0"/>
              <a:t>20/11/2019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0DC6-E3B0-4058-9160-C7F5711DC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735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91EFE-5772-47F3-899D-C86BDF08F3DB}" type="datetime1">
              <a:rPr lang="en-HK" smtClean="0"/>
              <a:t>20/11/2019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0DC6-E3B0-4058-9160-C7F5711DC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394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5DE6F-67A4-4298-8AFC-B58099F96AEF}" type="datetime1">
              <a:rPr lang="en-HK" smtClean="0"/>
              <a:t>20/11/2019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0DC6-E3B0-4058-9160-C7F5711DC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52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F21FF-5B98-47F2-8102-6303BCB811E9}" type="datetime1">
              <a:rPr lang="en-HK" smtClean="0"/>
              <a:t>20/11/2019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0DC6-E3B0-4058-9160-C7F5711DC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76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827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97163-5267-4F6D-9EDD-BD29B67CA916}" type="datetime1">
              <a:rPr lang="en-HK" smtClean="0"/>
              <a:t>20/11/2019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E0DC6-E3B0-4058-9160-C7F5711DC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443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505C7-ABC4-45B6-9D0C-6B942A6253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dirty="0"/>
              <a:t>online exam proposal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4532201"/>
            <a:ext cx="6400800" cy="1752600"/>
          </a:xfrm>
        </p:spPr>
        <p:txBody>
          <a:bodyPr/>
          <a:lstStyle/>
          <a:p>
            <a:endParaRPr lang="en-US" dirty="0"/>
          </a:p>
          <a:p>
            <a:r>
              <a:rPr lang="en-US" dirty="0" smtClean="0"/>
              <a:t>20 November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0DC6-E3B0-4058-9160-C7F5711DCAF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3702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56F2C-3801-49D1-BFFE-EFCBDA33E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32913"/>
            <a:ext cx="8229600" cy="1143000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(C) Major tasks of </a:t>
            </a:r>
            <a:r>
              <a:rPr lang="en-US" b="1" dirty="0" smtClean="0"/>
              <a:t>ITS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67700-ADA6-4CBC-AAC4-FD2E03B7E5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0" y="1705941"/>
            <a:ext cx="8058150" cy="4633076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en-US" sz="1800" b="1" dirty="0" smtClean="0"/>
              <a:t>Make the Moodle Block “Online Exam” work on Moodle system for every Course with Online Exam</a:t>
            </a:r>
          </a:p>
          <a:p>
            <a:pPr lvl="1" indent="-342900">
              <a:buFont typeface="+mj-lt"/>
              <a:buAutoNum type="arabicPeriod"/>
            </a:pPr>
            <a:r>
              <a:rPr lang="en-US" sz="1800" dirty="0" smtClean="0"/>
              <a:t>Make the link #3 “</a:t>
            </a:r>
            <a:r>
              <a:rPr lang="en-US" sz="1800" b="1" i="1" dirty="0" smtClean="0"/>
              <a:t>Download Exam Paper in PDF</a:t>
            </a:r>
            <a:r>
              <a:rPr lang="en-US" sz="1800" dirty="0" smtClean="0"/>
              <a:t>” effective upon the Chief Invigilator clicking a button on a special webpage T prepared by ITS.</a:t>
            </a:r>
          </a:p>
          <a:p>
            <a:pPr lvl="1" indent="-342900">
              <a:buFont typeface="+mj-lt"/>
              <a:buAutoNum type="arabicPeriod"/>
            </a:pPr>
            <a:r>
              <a:rPr lang="en-US" sz="1800" dirty="0" smtClean="0"/>
              <a:t>Stop the Download after the duration of the </a:t>
            </a:r>
            <a:r>
              <a:rPr lang="en-US" sz="1800" dirty="0" smtClean="0"/>
              <a:t>Scheduled exam timeslot</a:t>
            </a:r>
            <a:endParaRPr lang="en-US" sz="1800" dirty="0" smtClean="0"/>
          </a:p>
          <a:p>
            <a:pPr lvl="1" indent="-342900">
              <a:buFont typeface="+mj-lt"/>
              <a:buAutoNum type="arabicPeriod"/>
            </a:pPr>
            <a:endParaRPr lang="en-US" sz="1800" dirty="0" smtClean="0"/>
          </a:p>
          <a:p>
            <a:pPr indent="-342900">
              <a:buFont typeface="+mj-lt"/>
              <a:buAutoNum type="alphaLcParenR"/>
            </a:pPr>
            <a:r>
              <a:rPr lang="en-US" sz="1800" b="1" dirty="0" smtClean="0"/>
              <a:t>Before start of the </a:t>
            </a:r>
            <a:r>
              <a:rPr lang="en-US" sz="1800" b="1" dirty="0" smtClean="0"/>
              <a:t>Scheduled exam timeslot </a:t>
            </a:r>
            <a:r>
              <a:rPr lang="en-US" sz="1800" b="1" dirty="0" smtClean="0"/>
              <a:t>–</a:t>
            </a:r>
          </a:p>
          <a:p>
            <a:pPr lvl="1" indent="-342900">
              <a:buFont typeface="+mj-lt"/>
              <a:buAutoNum type="arabicPeriod"/>
            </a:pPr>
            <a:r>
              <a:rPr lang="en-US" sz="1800" dirty="0" smtClean="0"/>
              <a:t>Create </a:t>
            </a:r>
            <a:r>
              <a:rPr lang="en-US" sz="1800" dirty="0"/>
              <a:t>the </a:t>
            </a:r>
            <a:r>
              <a:rPr lang="en-US" sz="1800" b="1" u="sng" dirty="0"/>
              <a:t>course-based </a:t>
            </a:r>
            <a:r>
              <a:rPr lang="en-US" sz="1800" b="1" u="sng" dirty="0" err="1"/>
              <a:t>exam_email_account</a:t>
            </a:r>
            <a:r>
              <a:rPr lang="en-US" sz="1800" dirty="0"/>
              <a:t> for Chief </a:t>
            </a:r>
            <a:r>
              <a:rPr lang="en-US" sz="1800" dirty="0" smtClean="0"/>
              <a:t>Invigilator (or designate, </a:t>
            </a:r>
            <a:r>
              <a:rPr lang="en-US" sz="1800" dirty="0"/>
              <a:t>e.g. other </a:t>
            </a:r>
            <a:r>
              <a:rPr lang="en-US" sz="1800" dirty="0" smtClean="0"/>
              <a:t>instructor/</a:t>
            </a:r>
            <a:r>
              <a:rPr lang="en-US" sz="1800" dirty="0" err="1" smtClean="0"/>
              <a:t>programme</a:t>
            </a:r>
            <a:r>
              <a:rPr lang="en-US" sz="1800" dirty="0" smtClean="0"/>
              <a:t> </a:t>
            </a:r>
            <a:r>
              <a:rPr lang="en-US" sz="1800" dirty="0"/>
              <a:t>administrators) </a:t>
            </a:r>
            <a:r>
              <a:rPr lang="en-US" sz="1800" b="1" dirty="0" smtClean="0">
                <a:solidFill>
                  <a:srgbClr val="0070C0"/>
                </a:solidFill>
              </a:rPr>
              <a:t>for collecting </a:t>
            </a:r>
            <a:r>
              <a:rPr lang="en-US" sz="1800" b="1" dirty="0">
                <a:solidFill>
                  <a:srgbClr val="0070C0"/>
                </a:solidFill>
              </a:rPr>
              <a:t>exam answer </a:t>
            </a:r>
            <a:r>
              <a:rPr lang="en-US" sz="1800" b="1" dirty="0" smtClean="0">
                <a:solidFill>
                  <a:srgbClr val="0070C0"/>
                </a:solidFill>
              </a:rPr>
              <a:t>sheets</a:t>
            </a:r>
            <a:endParaRPr lang="en-US" sz="1800" dirty="0" smtClean="0"/>
          </a:p>
          <a:p>
            <a:pPr lvl="1" indent="-342900">
              <a:buFont typeface="+mj-lt"/>
              <a:buAutoNum type="arabicPeriod"/>
            </a:pPr>
            <a:r>
              <a:rPr lang="en-US" sz="1800" dirty="0" smtClean="0"/>
              <a:t>Assist Exam Office to provide training for Chief Invigilators and other supporting staff in departments</a:t>
            </a:r>
          </a:p>
          <a:p>
            <a:pPr lvl="1" indent="-342900">
              <a:buFont typeface="+mj-lt"/>
              <a:buAutoNum type="arabicPeriod"/>
            </a:pPr>
            <a:endParaRPr lang="en-US" sz="1800" b="1" dirty="0" smtClean="0">
              <a:solidFill>
                <a:srgbClr val="0070C0"/>
              </a:solidFill>
            </a:endParaRPr>
          </a:p>
          <a:p>
            <a:pPr lvl="1" indent="-342900">
              <a:buFont typeface="+mj-lt"/>
              <a:buAutoNum type="arabicPeriod"/>
            </a:pPr>
            <a:endParaRPr lang="en-US" sz="18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0DC6-E3B0-4058-9160-C7F5711DCAF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173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518F7-2A5A-4CBC-9334-D18C90B2B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35998"/>
            <a:ext cx="8526162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Drill before </a:t>
            </a:r>
            <a:r>
              <a:rPr lang="en-US" b="1" dirty="0" smtClean="0"/>
              <a:t>Scheduled exam timeslot </a:t>
            </a:r>
            <a:r>
              <a:rPr lang="en-US" b="1" dirty="0"/>
              <a:t>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FF43B-0A71-46A8-8592-FCB28E639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311125"/>
            <a:ext cx="8229600" cy="5227787"/>
          </a:xfrm>
        </p:spPr>
        <p:txBody>
          <a:bodyPr>
            <a:noAutofit/>
          </a:bodyPr>
          <a:lstStyle/>
          <a:p>
            <a:pPr marL="342900" indent="-342900">
              <a:buAutoNum type="alphaUcParenBoth"/>
            </a:pPr>
            <a:r>
              <a:rPr lang="en-US" sz="1600" b="1" dirty="0" smtClean="0"/>
              <a:t>Instructions </a:t>
            </a:r>
            <a:r>
              <a:rPr lang="en-US" sz="1600" b="1" dirty="0"/>
              <a:t>to students taking Online </a:t>
            </a:r>
            <a:r>
              <a:rPr lang="en-US" sz="1600" b="1" dirty="0" smtClean="0"/>
              <a:t>Exam</a:t>
            </a:r>
          </a:p>
          <a:p>
            <a:pPr marL="342900" indent="-342900">
              <a:buFont typeface="+mj-lt"/>
              <a:buAutoNum type="alphaLcParenR"/>
            </a:pPr>
            <a:r>
              <a:rPr lang="en-US" sz="1600" dirty="0" smtClean="0"/>
              <a:t>On a mock-up Moodle Course, show 3 links in the Moodle Block “Online Exam” </a:t>
            </a:r>
            <a:endParaRPr lang="en-US" sz="1600" b="1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sz="1600" b="1" u="sng" dirty="0" smtClean="0">
                <a:solidFill>
                  <a:srgbClr val="FF0000"/>
                </a:solidFill>
              </a:rPr>
              <a:t>Instruction</a:t>
            </a:r>
            <a:r>
              <a:rPr lang="en-US" sz="1600" b="1" dirty="0" smtClean="0">
                <a:solidFill>
                  <a:srgbClr val="FF0000"/>
                </a:solidFill>
              </a:rPr>
              <a:t> to students taking Online Exam</a:t>
            </a:r>
            <a:endParaRPr lang="en-US" sz="1600" dirty="0" smtClean="0">
              <a:solidFill>
                <a:srgbClr val="FF0000"/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1600" b="1" u="sng" dirty="0" smtClean="0">
                <a:solidFill>
                  <a:srgbClr val="FF0000"/>
                </a:solidFill>
              </a:rPr>
              <a:t>Instruction</a:t>
            </a:r>
            <a:r>
              <a:rPr lang="en-US" sz="1600" b="1" dirty="0" smtClean="0">
                <a:solidFill>
                  <a:srgbClr val="FF0000"/>
                </a:solidFill>
              </a:rPr>
              <a:t> on submitting answer sheets to the </a:t>
            </a:r>
            <a:r>
              <a:rPr lang="en-US" sz="1600" b="1" i="1" dirty="0" smtClean="0">
                <a:solidFill>
                  <a:srgbClr val="FF0000"/>
                </a:solidFill>
              </a:rPr>
              <a:t>course </a:t>
            </a:r>
            <a:r>
              <a:rPr lang="en-US" sz="1600" b="1" i="1" dirty="0" err="1" smtClean="0">
                <a:solidFill>
                  <a:srgbClr val="FF0000"/>
                </a:solidFill>
              </a:rPr>
              <a:t>exam_email_account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1600" b="1" i="1" dirty="0" smtClean="0">
                <a:solidFill>
                  <a:srgbClr val="FF0000"/>
                </a:solidFill>
              </a:rPr>
              <a:t>Download Exam Paper in PDF </a:t>
            </a:r>
            <a:r>
              <a:rPr lang="en-US" sz="1600" i="1" dirty="0" smtClean="0">
                <a:solidFill>
                  <a:srgbClr val="FF0000"/>
                </a:solidFill>
              </a:rPr>
              <a:t>{ only downloadable during the </a:t>
            </a:r>
            <a:r>
              <a:rPr lang="en-US" sz="1600" i="1" dirty="0" smtClean="0">
                <a:solidFill>
                  <a:srgbClr val="FF0000"/>
                </a:solidFill>
              </a:rPr>
              <a:t>Scheduled exam timeslot </a:t>
            </a:r>
            <a:r>
              <a:rPr lang="en-US" sz="1600" i="1" dirty="0" smtClean="0">
                <a:solidFill>
                  <a:srgbClr val="FF0000"/>
                </a:solidFill>
              </a:rPr>
              <a:t>}</a:t>
            </a:r>
          </a:p>
          <a:p>
            <a:pPr marL="385763" indent="-385763">
              <a:buFont typeface="+mj-lt"/>
              <a:buAutoNum type="alphaLcParenR"/>
            </a:pPr>
            <a:r>
              <a:rPr lang="en-US" sz="1600" dirty="0" smtClean="0"/>
              <a:t>Students </a:t>
            </a:r>
            <a:r>
              <a:rPr lang="en-US" sz="1600" dirty="0"/>
              <a:t>can </a:t>
            </a:r>
            <a:r>
              <a:rPr lang="en-US" sz="1600" dirty="0" smtClean="0"/>
              <a:t>assess it to read the instructions</a:t>
            </a:r>
          </a:p>
          <a:p>
            <a:pPr marL="385763" indent="-385763">
              <a:buFont typeface="+mj-lt"/>
              <a:buAutoNum type="alphaLcParenR"/>
            </a:pPr>
            <a:r>
              <a:rPr lang="en-US" sz="1600" dirty="0" smtClean="0"/>
              <a:t>Students clicking Link 3 can only see a message about downloading </a:t>
            </a:r>
            <a:r>
              <a:rPr lang="en-US" sz="1600" dirty="0"/>
              <a:t>the exam paper from their Moodle Course during the </a:t>
            </a:r>
            <a:r>
              <a:rPr lang="en-US" sz="1600" dirty="0" smtClean="0"/>
              <a:t>Scheduled exam timeslot</a:t>
            </a:r>
            <a:endParaRPr lang="en-US" sz="1600" dirty="0" smtClean="0"/>
          </a:p>
          <a:p>
            <a:pPr marL="385763" indent="-385763">
              <a:buFont typeface="+mj-lt"/>
              <a:buAutoNum type="alphaLcParenR"/>
            </a:pPr>
            <a:r>
              <a:rPr lang="en-US" sz="1600" dirty="0" smtClean="0"/>
              <a:t>No time-up or submission alert will be provided. Students have to do their own time-keeping.</a:t>
            </a:r>
          </a:p>
          <a:p>
            <a:pPr marL="385763" indent="-385763">
              <a:buFont typeface="+mj-lt"/>
              <a:buAutoNum type="alphaLcParenR"/>
            </a:pPr>
            <a:endParaRPr lang="en-US" sz="1600" dirty="0"/>
          </a:p>
          <a:p>
            <a:pPr marL="0" indent="0">
              <a:buNone/>
            </a:pPr>
            <a:r>
              <a:rPr lang="en-US" sz="1600" b="1" dirty="0" smtClean="0"/>
              <a:t>After the online exam,</a:t>
            </a:r>
          </a:p>
          <a:p>
            <a:pPr marL="385763" indent="-385763">
              <a:buFont typeface="+mj-lt"/>
              <a:buAutoNum type="alphaLcParenR"/>
            </a:pPr>
            <a:r>
              <a:rPr lang="en-US" sz="1600" dirty="0" smtClean="0"/>
              <a:t>Students </a:t>
            </a:r>
            <a:r>
              <a:rPr lang="en-US" sz="1600" dirty="0"/>
              <a:t>should follow the instruction to “</a:t>
            </a:r>
            <a:r>
              <a:rPr lang="en-US" sz="1600" b="1" i="1" dirty="0"/>
              <a:t>submit the answer sheets to the </a:t>
            </a:r>
            <a:r>
              <a:rPr lang="en-US" sz="1600" b="1" u="sng" dirty="0" smtClean="0"/>
              <a:t>course-based </a:t>
            </a:r>
            <a:r>
              <a:rPr lang="en-US" sz="1600" b="1" u="sng" dirty="0" err="1" smtClean="0"/>
              <a:t>exam_email_account</a:t>
            </a:r>
            <a:r>
              <a:rPr lang="en-US" sz="1600" dirty="0" smtClean="0"/>
              <a:t> ” - by sending email using </a:t>
            </a:r>
            <a:r>
              <a:rPr lang="en-US" sz="1600" dirty="0"/>
              <a:t>their HKU Portal email or other email address </a:t>
            </a:r>
            <a:r>
              <a:rPr lang="en-US" sz="1600" dirty="0" smtClean="0"/>
              <a:t>– to submit the </a:t>
            </a:r>
            <a:r>
              <a:rPr lang="en-US" sz="1600" dirty="0"/>
              <a:t>answer sheets as attachment</a:t>
            </a:r>
          </a:p>
          <a:p>
            <a:pPr lvl="1"/>
            <a:r>
              <a:rPr lang="en-US" sz="1600" dirty="0"/>
              <a:t>the answer sheets must have the </a:t>
            </a:r>
            <a:r>
              <a:rPr lang="en-US" sz="1600" dirty="0" smtClean="0"/>
              <a:t>student </a:t>
            </a:r>
            <a:r>
              <a:rPr lang="en-US" sz="1600" dirty="0"/>
              <a:t>no., course code written on</a:t>
            </a:r>
          </a:p>
          <a:p>
            <a:pPr lvl="1"/>
            <a:r>
              <a:rPr lang="en-US" sz="1600" dirty="0"/>
              <a:t>File name format: </a:t>
            </a:r>
            <a:r>
              <a:rPr lang="en-US" sz="1600" b="1" dirty="0"/>
              <a:t>Course code + “-” + Student number + </a:t>
            </a:r>
            <a:r>
              <a:rPr lang="en-US" sz="1600" b="1" dirty="0" smtClean="0"/>
              <a:t>file type </a:t>
            </a:r>
            <a:r>
              <a:rPr lang="en-US" sz="1600" dirty="0" smtClean="0"/>
              <a:t>(e.g. .pdf .jpeg </a:t>
            </a:r>
            <a:r>
              <a:rPr lang="en-US" sz="1600" dirty="0" err="1" smtClean="0"/>
              <a:t>other_file_type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0DC6-E3B0-4058-9160-C7F5711DCAF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821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14FB8-8D9A-4F8E-B0C1-B56E4E297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3705" y="253384"/>
            <a:ext cx="8428853" cy="99417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Preparation before </a:t>
            </a:r>
            <a:r>
              <a:rPr lang="en-US" b="1" dirty="0" smtClean="0"/>
              <a:t>Scheduled exam timeslot </a:t>
            </a:r>
            <a:r>
              <a:rPr lang="en-US" b="1" dirty="0"/>
              <a:t>(2)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DB344-5D92-4B55-B884-8B3D87643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0250" y="1247556"/>
            <a:ext cx="7981950" cy="47609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/>
              <a:t>(B) </a:t>
            </a:r>
            <a:r>
              <a:rPr lang="en-US" sz="2000" b="1" u="sng" dirty="0"/>
              <a:t>online exam email account </a:t>
            </a:r>
            <a:r>
              <a:rPr lang="en-US" sz="2000" b="1" dirty="0"/>
              <a:t>arrangement done by ITS</a:t>
            </a:r>
            <a:r>
              <a:rPr lang="en-US" sz="2000" b="1" dirty="0" smtClean="0"/>
              <a:t>: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000" dirty="0" smtClean="0"/>
              <a:t>Create </a:t>
            </a:r>
            <a:r>
              <a:rPr lang="en-US" sz="2000" dirty="0"/>
              <a:t>and develop the </a:t>
            </a:r>
            <a:r>
              <a:rPr lang="en-US" sz="2000" b="1" u="sng" dirty="0" err="1"/>
              <a:t>exam_email_accounts</a:t>
            </a:r>
            <a:r>
              <a:rPr lang="en-US" sz="2000" dirty="0"/>
              <a:t> of SIS courses for </a:t>
            </a:r>
            <a:r>
              <a:rPr lang="en-US" sz="2000" b="1" dirty="0"/>
              <a:t>“chief invigilators” </a:t>
            </a:r>
            <a:r>
              <a:rPr lang="en-US" sz="2000" dirty="0"/>
              <a:t>(default is the first instructor in a Moodle course) to </a:t>
            </a:r>
            <a:r>
              <a:rPr lang="en-US" sz="2000" b="1" dirty="0">
                <a:solidFill>
                  <a:srgbClr val="0070C0"/>
                </a:solidFill>
              </a:rPr>
              <a:t>collect exam answer sheets</a:t>
            </a:r>
            <a:endParaRPr lang="en-US" sz="2000" dirty="0"/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Default &lt;</a:t>
            </a:r>
            <a:r>
              <a:rPr lang="en-US" sz="2000" b="1" dirty="0" err="1"/>
              <a:t>exam_email_account_name</a:t>
            </a:r>
            <a:r>
              <a:rPr lang="en-US" sz="2000" b="1" dirty="0"/>
              <a:t>&gt;@hku.hk </a:t>
            </a:r>
            <a:r>
              <a:rPr lang="en-US" sz="2000" dirty="0"/>
              <a:t>as follow:</a:t>
            </a:r>
          </a:p>
          <a:p>
            <a:pPr marL="1028700" lvl="3" indent="0">
              <a:buFont typeface="Courier New" panose="02070309020205020404" pitchFamily="49" charset="0"/>
              <a:buChar char="o"/>
            </a:pPr>
            <a:r>
              <a:rPr lang="en-US" sz="2000" dirty="0"/>
              <a:t> where </a:t>
            </a:r>
            <a:r>
              <a:rPr lang="en-US" sz="2000" b="1" dirty="0" err="1"/>
              <a:t>exam_mail_account_name</a:t>
            </a:r>
            <a:r>
              <a:rPr lang="en-US" sz="2000" dirty="0"/>
              <a:t> = </a:t>
            </a:r>
            <a:r>
              <a:rPr lang="en-US" sz="2000" b="1" dirty="0"/>
              <a:t>“</a:t>
            </a:r>
            <a:r>
              <a:rPr lang="en-US" sz="2000" b="1" dirty="0" smtClean="0"/>
              <a:t>exam2019_” </a:t>
            </a:r>
            <a:r>
              <a:rPr lang="en-US" sz="2000" b="1" dirty="0"/>
              <a:t>+ </a:t>
            </a:r>
            <a:r>
              <a:rPr lang="en-US" sz="2000" b="1" dirty="0" err="1"/>
              <a:t>MoodleCourseCode</a:t>
            </a:r>
            <a:endParaRPr lang="en-US" sz="2000" b="1" dirty="0"/>
          </a:p>
          <a:p>
            <a:pPr lvl="3">
              <a:buFont typeface="Courier New" panose="02070309020205020404" pitchFamily="49" charset="0"/>
              <a:buChar char="o"/>
            </a:pPr>
            <a:r>
              <a:rPr lang="en-US" sz="2000" b="1" dirty="0"/>
              <a:t>“</a:t>
            </a:r>
            <a:r>
              <a:rPr lang="en-US" sz="2000" b="1" dirty="0" smtClean="0"/>
              <a:t>exam2019_” </a:t>
            </a:r>
            <a:r>
              <a:rPr lang="en-US" sz="2000" dirty="0"/>
              <a:t>is the literal string “</a:t>
            </a:r>
            <a:r>
              <a:rPr lang="en-US" sz="2000" dirty="0" smtClean="0"/>
              <a:t>exam2019_”</a:t>
            </a:r>
            <a:endParaRPr lang="en-US" sz="2000" dirty="0"/>
          </a:p>
          <a:p>
            <a:pPr lvl="3">
              <a:buFont typeface="Courier New" panose="02070309020205020404" pitchFamily="49" charset="0"/>
              <a:buChar char="o"/>
            </a:pPr>
            <a:r>
              <a:rPr lang="en-US" sz="2000" b="1" dirty="0"/>
              <a:t>+</a:t>
            </a:r>
            <a:r>
              <a:rPr lang="en-US" sz="2000" dirty="0"/>
              <a:t> means joining the parameters together</a:t>
            </a:r>
            <a:endParaRPr lang="en-US" sz="2000" b="1" dirty="0"/>
          </a:p>
          <a:p>
            <a:pPr marL="914400" lvl="1" indent="-457200">
              <a:buFont typeface="+mj-lt"/>
              <a:buAutoNum type="arabicPeriod"/>
            </a:pPr>
            <a:r>
              <a:rPr lang="en-US" sz="2000" b="1" dirty="0"/>
              <a:t>Create an online form for departments/faculties to change the “chief invigilator” names and staff no</a:t>
            </a:r>
            <a:r>
              <a:rPr lang="en-US" sz="2000" dirty="0"/>
              <a:t>.</a:t>
            </a:r>
          </a:p>
          <a:p>
            <a:pPr marL="514350" indent="-514350">
              <a:buFont typeface="+mj-lt"/>
              <a:buAutoNum type="alphaLcParenR"/>
            </a:pPr>
            <a:endParaRPr lang="en-US" sz="2000" dirty="0" smtClean="0"/>
          </a:p>
          <a:p>
            <a:pPr marL="514350" indent="-514350">
              <a:buFont typeface="+mj-lt"/>
              <a:buAutoNum type="alphaLcParenR"/>
            </a:pPr>
            <a:r>
              <a:rPr lang="en-US" sz="2000" dirty="0" smtClean="0"/>
              <a:t>A </a:t>
            </a:r>
            <a:r>
              <a:rPr lang="en-US" sz="2000" dirty="0"/>
              <a:t>“chief invigilator” </a:t>
            </a:r>
            <a:r>
              <a:rPr lang="en-US" sz="2000" dirty="0" smtClean="0"/>
              <a:t>(or designate) </a:t>
            </a:r>
            <a:r>
              <a:rPr lang="en-US" sz="2000" dirty="0"/>
              <a:t>can sort and send the answer sheets in the </a:t>
            </a:r>
            <a:r>
              <a:rPr lang="en-US" sz="2000" dirty="0" err="1"/>
              <a:t>exam_email_account</a:t>
            </a:r>
            <a:r>
              <a:rPr lang="en-US" sz="2000" dirty="0"/>
              <a:t> to the course instructors for marking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0DC6-E3B0-4058-9160-C7F5711DCAF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3176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F71CA-FB4F-41AB-8360-D8955C5E8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 &amp; A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5F7F2F-C859-41D2-BD79-E62B48E006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0699" y="1469385"/>
            <a:ext cx="9662160" cy="474314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Q:	Is there any training/ guideline for course teachers and 	</a:t>
            </a:r>
            <a:r>
              <a:rPr lang="en-US" dirty="0" err="1">
                <a:solidFill>
                  <a:srgbClr val="0070C0"/>
                </a:solidFill>
              </a:rPr>
              <a:t>programme</a:t>
            </a:r>
            <a:r>
              <a:rPr lang="en-US" dirty="0">
                <a:solidFill>
                  <a:srgbClr val="0070C0"/>
                </a:solidFill>
              </a:rPr>
              <a:t> administrator to know the online exam processes?</a:t>
            </a:r>
          </a:p>
          <a:p>
            <a:pPr marL="0" indent="0">
              <a:buNone/>
            </a:pPr>
            <a:r>
              <a:rPr lang="en-US" dirty="0"/>
              <a:t>A:	Exam Office, with </a:t>
            </a:r>
            <a:r>
              <a:rPr lang="en-US" dirty="0" smtClean="0"/>
              <a:t>the help </a:t>
            </a:r>
            <a:r>
              <a:rPr lang="en-US" dirty="0"/>
              <a:t>by ITS, will arrange briefing </a:t>
            </a:r>
            <a:r>
              <a:rPr lang="en-US" dirty="0" smtClean="0"/>
              <a:t>sessions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for course-related </a:t>
            </a:r>
            <a:r>
              <a:rPr lang="en-US" dirty="0"/>
              <a:t>colleagues in early December to </a:t>
            </a:r>
            <a:r>
              <a:rPr lang="en-US" dirty="0" smtClean="0"/>
              <a:t>walk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through the </a:t>
            </a:r>
            <a:r>
              <a:rPr lang="en-US" dirty="0"/>
              <a:t>processes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Q:	As it is the first time in conducting online exam, is there 	anyway to minimize the potential problems?</a:t>
            </a:r>
          </a:p>
          <a:p>
            <a:pPr marL="0" indent="0">
              <a:buNone/>
            </a:pPr>
            <a:r>
              <a:rPr lang="en-US" dirty="0"/>
              <a:t>A:	ITS can develop a trial exam platform for students to </a:t>
            </a:r>
            <a:r>
              <a:rPr lang="en-US" dirty="0" smtClean="0"/>
              <a:t>try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the </a:t>
            </a:r>
            <a:r>
              <a:rPr lang="en-US" dirty="0"/>
              <a:t>online examination procedures before actual </a:t>
            </a:r>
            <a:r>
              <a:rPr lang="en-US" dirty="0" smtClean="0"/>
              <a:t>exam</a:t>
            </a:r>
            <a:r>
              <a:rPr lang="en-US" dirty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0DC6-E3B0-4058-9160-C7F5711DCAF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5814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F71CA-FB4F-41AB-8360-D8955C5E8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 &amp; A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5F7F2F-C859-41D2-BD79-E62B48E006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1300"/>
            <a:ext cx="110998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Q:	If students encounter any questions in download the exam </a:t>
            </a:r>
            <a:r>
              <a:rPr lang="en-US" dirty="0" smtClean="0">
                <a:solidFill>
                  <a:srgbClr val="0070C0"/>
                </a:solidFill>
              </a:rPr>
              <a:t>paper </a:t>
            </a:r>
            <a:r>
              <a:rPr lang="en-US" dirty="0">
                <a:solidFill>
                  <a:srgbClr val="0070C0"/>
                </a:solidFill>
              </a:rPr>
              <a:t>or </a:t>
            </a:r>
            <a:r>
              <a:rPr lang="en-US" dirty="0" smtClean="0">
                <a:solidFill>
                  <a:srgbClr val="0070C0"/>
                </a:solidFill>
              </a:rPr>
              <a:t>	submit </a:t>
            </a:r>
            <a:r>
              <a:rPr lang="en-US" dirty="0">
                <a:solidFill>
                  <a:srgbClr val="0070C0"/>
                </a:solidFill>
              </a:rPr>
              <a:t>their answer sheets, what can they do?</a:t>
            </a:r>
          </a:p>
          <a:p>
            <a:pPr marL="0" indent="0">
              <a:buNone/>
            </a:pPr>
            <a:r>
              <a:rPr lang="en-US" dirty="0"/>
              <a:t>A:	Invigilators should provide </a:t>
            </a:r>
            <a:r>
              <a:rPr lang="en-US" dirty="0" smtClean="0"/>
              <a:t>contact channel(s) </a:t>
            </a:r>
            <a:r>
              <a:rPr lang="en-US" dirty="0"/>
              <a:t>for answering</a:t>
            </a:r>
          </a:p>
          <a:p>
            <a:pPr marL="0" indent="0">
              <a:buNone/>
            </a:pPr>
            <a:r>
              <a:rPr lang="en-US" dirty="0"/>
              <a:t> 	student emergency requests.  Possible channels are:</a:t>
            </a:r>
          </a:p>
          <a:p>
            <a:pPr lvl="2"/>
            <a:r>
              <a:rPr lang="en-US" sz="2600" dirty="0"/>
              <a:t>Email (but not </a:t>
            </a:r>
            <a:r>
              <a:rPr lang="en-US" sz="2800" b="1" u="sng" dirty="0" smtClean="0"/>
              <a:t>course-based </a:t>
            </a:r>
            <a:r>
              <a:rPr lang="en-US" sz="2800" b="1" u="sng" dirty="0" err="1" smtClean="0"/>
              <a:t>exam_email_account</a:t>
            </a:r>
            <a:r>
              <a:rPr lang="en-US" sz="2800" dirty="0" smtClean="0"/>
              <a:t> </a:t>
            </a:r>
            <a:r>
              <a:rPr lang="en-US" sz="2600" dirty="0" smtClean="0"/>
              <a:t>which </a:t>
            </a:r>
            <a:r>
              <a:rPr lang="en-US" sz="2600" dirty="0"/>
              <a:t>is for submission of answer sheets only)</a:t>
            </a:r>
          </a:p>
          <a:p>
            <a:pPr lvl="2"/>
            <a:r>
              <a:rPr lang="en-US" sz="2600" dirty="0"/>
              <a:t>Other channel (say WhatsApp/WeChat/… ???)</a:t>
            </a:r>
          </a:p>
          <a:p>
            <a:pPr lvl="2"/>
            <a:r>
              <a:rPr lang="en-US" sz="2600" dirty="0"/>
              <a:t>{ phone no. – not advisable as long distant calls may be required, or a lot of calls cannot call </a:t>
            </a:r>
            <a:r>
              <a:rPr lang="en-US" sz="2600" dirty="0" smtClean="0"/>
              <a:t>through }</a:t>
            </a:r>
            <a:endParaRPr lang="en-US" sz="26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0DC6-E3B0-4058-9160-C7F5711DCAF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51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B6E69-3A3F-41C3-A867-98872B606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5737"/>
            <a:ext cx="10515600" cy="1325563"/>
          </a:xfrm>
        </p:spPr>
        <p:txBody>
          <a:bodyPr/>
          <a:lstStyle/>
          <a:p>
            <a:r>
              <a:rPr lang="en-US" dirty="0" smtClean="0"/>
              <a:t>Limitation of Online Exam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A747B-8A19-419D-BD75-300BCAD6E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49972"/>
            <a:ext cx="10515600" cy="4112666"/>
          </a:xfrm>
        </p:spPr>
        <p:txBody>
          <a:bodyPr>
            <a:normAutofit/>
          </a:bodyPr>
          <a:lstStyle/>
          <a:p>
            <a:pPr lvl="0"/>
            <a:r>
              <a:rPr lang="en-US" sz="2400" dirty="0"/>
              <a:t>Technically infeasible to verify the identity of the students.</a:t>
            </a:r>
          </a:p>
          <a:p>
            <a:pPr lvl="0"/>
            <a:r>
              <a:rPr lang="en-US" sz="2400" dirty="0"/>
              <a:t>Students will be allowed to download and keep the examination paper and this is inappropriate for some "non-circulation paper".</a:t>
            </a:r>
          </a:p>
          <a:p>
            <a:pPr lvl="0"/>
            <a:r>
              <a:rPr lang="en-US" sz="2400" dirty="0"/>
              <a:t>It is impossible to prohibit any discussion among students during the examination via different means of communication. e.g. </a:t>
            </a:r>
            <a:r>
              <a:rPr lang="en-US" sz="2400" dirty="0" err="1"/>
              <a:t>Whatsapp</a:t>
            </a:r>
            <a:r>
              <a:rPr lang="en-US" sz="2400" dirty="0"/>
              <a:t>, </a:t>
            </a:r>
            <a:r>
              <a:rPr lang="en-US" sz="2400" dirty="0" err="1"/>
              <a:t>Wechat</a:t>
            </a:r>
            <a:r>
              <a:rPr lang="en-US" sz="2400" dirty="0"/>
              <a:t>, Skype, etc.</a:t>
            </a:r>
          </a:p>
          <a:p>
            <a:pPr lvl="0"/>
            <a:r>
              <a:rPr lang="en-US" sz="2400" dirty="0"/>
              <a:t>Student may share their answers with each other.</a:t>
            </a:r>
          </a:p>
          <a:p>
            <a:pPr lvl="0"/>
            <a:r>
              <a:rPr lang="en-US" sz="2400" dirty="0"/>
              <a:t>The current solution is unable to address the issue of searching of solution through the internet and is therefore limited to open book examination only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Students around the world will have to sit the examination at the same start time and thus create unfairness due to different time zone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64514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5737"/>
            <a:ext cx="10515600" cy="1325563"/>
          </a:xfrm>
        </p:spPr>
        <p:txBody>
          <a:bodyPr/>
          <a:lstStyle/>
          <a:p>
            <a:r>
              <a:rPr lang="en-US" dirty="0" smtClean="0"/>
              <a:t>Limitation of </a:t>
            </a:r>
            <a:r>
              <a:rPr lang="en-US" smtClean="0"/>
              <a:t>Online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sz="2400" dirty="0" smtClean="0"/>
              <a:t>Disputes </a:t>
            </a:r>
            <a:r>
              <a:rPr lang="en-US" sz="2400" dirty="0"/>
              <a:t>may arise as the end time of the examination cannot be controlled while the arrival time of answer from student is network dependent.</a:t>
            </a:r>
          </a:p>
          <a:p>
            <a:pPr lvl="0"/>
            <a:r>
              <a:rPr lang="en-US" sz="2400" dirty="0"/>
              <a:t>Students with Special Educational Needs cannot be served as they may have different time arrangement in general.</a:t>
            </a:r>
          </a:p>
          <a:p>
            <a:pPr lvl="0"/>
            <a:r>
              <a:rPr lang="en-US" sz="2400" dirty="0"/>
              <a:t>Extensive resources may have to deploy to support the examination during the online session for any unforeseeable problems/questions from students.</a:t>
            </a:r>
          </a:p>
          <a:p>
            <a:pPr lvl="0"/>
            <a:r>
              <a:rPr lang="en-US" sz="2400" dirty="0" err="1"/>
              <a:t>Turnitin</a:t>
            </a:r>
            <a:r>
              <a:rPr lang="en-US" sz="2400" dirty="0"/>
              <a:t>, which guards against direct copying and plagiarism, cannot be used in submitting the answers in online exams</a:t>
            </a:r>
            <a:r>
              <a:rPr lang="en-US" sz="2400" dirty="0" smtClean="0"/>
              <a:t>.</a:t>
            </a:r>
          </a:p>
          <a:p>
            <a:pPr lvl="0"/>
            <a:r>
              <a:rPr lang="en-US" sz="2400" dirty="0" smtClean="0"/>
              <a:t>Students  are not able to arise questions from the exam paper to the </a:t>
            </a:r>
            <a:r>
              <a:rPr lang="en-US" sz="2400" dirty="0"/>
              <a:t>examiner </a:t>
            </a:r>
            <a:r>
              <a:rPr lang="en-US" sz="2400" dirty="0" smtClean="0"/>
              <a:t>within </a:t>
            </a:r>
            <a:r>
              <a:rPr lang="en-US" sz="2400" dirty="0"/>
              <a:t>the first 30 minutes of the </a:t>
            </a:r>
            <a:r>
              <a:rPr lang="en-US" sz="2400" dirty="0" smtClean="0"/>
              <a:t>examination accordingly to current practice.</a:t>
            </a:r>
          </a:p>
          <a:p>
            <a:pPr lvl="0"/>
            <a:r>
              <a:rPr lang="en-US" sz="2400" dirty="0" smtClean="0"/>
              <a:t>Any amendments on exam paper cannot be communicated to all students immediately.</a:t>
            </a:r>
          </a:p>
        </p:txBody>
      </p:sp>
    </p:spTree>
    <p:extLst>
      <p:ext uri="{BB962C8B-B14F-4D97-AF65-F5344CB8AC3E}">
        <p14:creationId xmlns:p14="http://schemas.microsoft.com/office/powerpoint/2010/main" val="2391462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56F2C-3801-49D1-BFFE-EFCBDA33E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32913"/>
            <a:ext cx="8229600" cy="1143000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</a:pPr>
            <a:r>
              <a:rPr lang="en-US" b="1" dirty="0" smtClean="0"/>
              <a:t>Online Exam proposal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– </a:t>
            </a:r>
            <a:r>
              <a:rPr lang="en-US" b="1" dirty="0">
                <a:solidFill>
                  <a:srgbClr val="0070C0"/>
                </a:solidFill>
              </a:rPr>
              <a:t>Executive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67700-ADA6-4CBC-AAC4-FD2E03B7E5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0" y="1705941"/>
            <a:ext cx="8058150" cy="46330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/>
              <a:t>Background:</a:t>
            </a:r>
            <a:endParaRPr lang="en-US" sz="2000" dirty="0" smtClean="0"/>
          </a:p>
          <a:p>
            <a:pPr marL="342900" indent="-342900">
              <a:buFont typeface="+mj-lt"/>
              <a:buAutoNum type="alphaLcParenR"/>
            </a:pPr>
            <a:r>
              <a:rPr lang="en-US" sz="2000" dirty="0" smtClean="0"/>
              <a:t>All SIS courses have corresponding Moodle courses created even if they are not activated </a:t>
            </a:r>
          </a:p>
          <a:p>
            <a:pPr marL="342900" indent="-342900">
              <a:buFont typeface="+mj-lt"/>
              <a:buAutoNum type="alphaLcParenR"/>
            </a:pPr>
            <a:r>
              <a:rPr lang="en-US" sz="2000" dirty="0" smtClean="0"/>
              <a:t>Online exam will take place by login the corresponding Moodle course at the </a:t>
            </a:r>
            <a:r>
              <a:rPr lang="en-US" sz="2000" dirty="0" smtClean="0"/>
              <a:t>Scheduled exam timeslot </a:t>
            </a:r>
            <a:r>
              <a:rPr lang="en-US" sz="2000" dirty="0" smtClean="0"/>
              <a:t>(from start to end time &amp; date)</a:t>
            </a:r>
          </a:p>
          <a:p>
            <a:pPr marL="0" indent="0">
              <a:buNone/>
            </a:pPr>
            <a:r>
              <a:rPr lang="en-US" sz="2000" b="1" dirty="0" smtClean="0"/>
              <a:t>User interface design:</a:t>
            </a:r>
          </a:p>
          <a:p>
            <a:pPr marL="342900" indent="-342900">
              <a:buFont typeface="+mj-lt"/>
              <a:buAutoNum type="alphaLcParenR"/>
            </a:pPr>
            <a:r>
              <a:rPr lang="en-US" sz="2000" dirty="0" smtClean="0"/>
              <a:t>In each Moodle course page, on the Right Hand Side, it will show 3 links in a so-called </a:t>
            </a:r>
            <a:r>
              <a:rPr lang="en-US" sz="2000" u="sng" dirty="0" smtClean="0"/>
              <a:t>Moodle Block </a:t>
            </a:r>
            <a:r>
              <a:rPr lang="en-US" sz="2000" dirty="0" smtClean="0"/>
              <a:t>titled “</a:t>
            </a:r>
            <a:r>
              <a:rPr lang="en-US" sz="2000" b="1" dirty="0" smtClean="0"/>
              <a:t>Online Exam</a:t>
            </a:r>
            <a:r>
              <a:rPr lang="en-US" sz="2000" dirty="0" smtClean="0"/>
              <a:t>”: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000" b="1" u="sng" dirty="0">
                <a:solidFill>
                  <a:srgbClr val="FF0000"/>
                </a:solidFill>
              </a:rPr>
              <a:t>Instruction</a:t>
            </a:r>
            <a:r>
              <a:rPr lang="en-US" sz="2000" b="1" dirty="0">
                <a:solidFill>
                  <a:srgbClr val="FF0000"/>
                </a:solidFill>
              </a:rPr>
              <a:t> to students taking Online </a:t>
            </a:r>
            <a:r>
              <a:rPr lang="en-US" sz="2000" b="1" dirty="0" smtClean="0">
                <a:solidFill>
                  <a:srgbClr val="FF0000"/>
                </a:solidFill>
              </a:rPr>
              <a:t>Exam</a:t>
            </a:r>
            <a:endParaRPr lang="en-US" sz="2000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b="1" u="sng" dirty="0" smtClean="0">
                <a:solidFill>
                  <a:srgbClr val="FF0000"/>
                </a:solidFill>
              </a:rPr>
              <a:t>Instruction</a:t>
            </a:r>
            <a:r>
              <a:rPr lang="en-US" sz="2000" b="1" dirty="0" smtClean="0">
                <a:solidFill>
                  <a:srgbClr val="FF0000"/>
                </a:solidFill>
              </a:rPr>
              <a:t> on submitting answer sheets to the </a:t>
            </a:r>
            <a:r>
              <a:rPr lang="en-US" sz="2000" b="1" i="1" dirty="0" smtClean="0">
                <a:solidFill>
                  <a:srgbClr val="FF0000"/>
                </a:solidFill>
              </a:rPr>
              <a:t>course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exam_email_account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000" b="1" i="1" dirty="0" smtClean="0">
                <a:solidFill>
                  <a:srgbClr val="FF0000"/>
                </a:solidFill>
              </a:rPr>
              <a:t>Download Exam </a:t>
            </a:r>
            <a:r>
              <a:rPr lang="en-US" sz="2000" b="1" i="1" dirty="0">
                <a:solidFill>
                  <a:srgbClr val="FF0000"/>
                </a:solidFill>
              </a:rPr>
              <a:t>Paper in PDF </a:t>
            </a:r>
            <a:r>
              <a:rPr lang="en-US" sz="2000" i="1" dirty="0" smtClean="0">
                <a:solidFill>
                  <a:srgbClr val="FF0000"/>
                </a:solidFill>
              </a:rPr>
              <a:t>{ only downloadable during the </a:t>
            </a:r>
            <a:r>
              <a:rPr lang="en-US" sz="2000" i="1" dirty="0" smtClean="0">
                <a:solidFill>
                  <a:srgbClr val="FF0000"/>
                </a:solidFill>
              </a:rPr>
              <a:t>Scheduled exam timeslot </a:t>
            </a:r>
            <a:r>
              <a:rPr lang="en-US" sz="2000" i="1" dirty="0" smtClean="0">
                <a:solidFill>
                  <a:srgbClr val="FF0000"/>
                </a:solidFill>
              </a:rPr>
              <a:t>}</a:t>
            </a:r>
            <a:endParaRPr lang="en-US" sz="2000" i="1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0DC6-E3B0-4058-9160-C7F5711DCAF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428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439" y="-39663"/>
            <a:ext cx="11368989" cy="639601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0DC6-E3B0-4058-9160-C7F5711DCAF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011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56F2C-3801-49D1-BFFE-EFCBDA33E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32913"/>
            <a:ext cx="8229600" cy="1143000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Major tasks of different work units to prepare for Online Exam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67700-ADA6-4CBC-AAC4-FD2E03B7E5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0" y="1705941"/>
            <a:ext cx="8058150" cy="4633076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en-US" sz="1800" dirty="0" smtClean="0"/>
              <a:t>Chief Invigilator (CI) (or designate) of an SIS course with online exam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 smtClean="0"/>
              <a:t>The CI is the prime teacher of an SIS course according to the SIS information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1800" dirty="0" smtClean="0"/>
              <a:t>Exam Office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1800" dirty="0" smtClean="0"/>
              <a:t>ITS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1800" dirty="0" smtClean="0"/>
              <a:t>…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0DC6-E3B0-4058-9160-C7F5711DCAF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006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56F2C-3801-49D1-BFFE-EFCBDA33E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3291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(A) Major tasks of </a:t>
            </a:r>
            <a:r>
              <a:rPr lang="en-US" b="1" dirty="0"/>
              <a:t>Chief </a:t>
            </a:r>
            <a:r>
              <a:rPr lang="en-US" b="1" dirty="0" smtClean="0"/>
              <a:t>Invigilator or designate (CI) </a:t>
            </a:r>
            <a:r>
              <a:rPr lang="en-US" dirty="0"/>
              <a:t>of an SIS </a:t>
            </a:r>
            <a:r>
              <a:rPr lang="en-US" dirty="0" smtClean="0"/>
              <a:t>course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67700-ADA6-4CBC-AAC4-FD2E03B7E5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0" y="1705941"/>
            <a:ext cx="8058150" cy="4633076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en-US" sz="1600" b="1" dirty="0" smtClean="0"/>
              <a:t>Before online exam </a:t>
            </a:r>
            <a:r>
              <a:rPr lang="en-US" sz="1600" dirty="0" smtClean="0"/>
              <a:t>– </a:t>
            </a:r>
            <a:r>
              <a:rPr lang="en-US" sz="1600" dirty="0" smtClean="0"/>
              <a:t>CI</a:t>
            </a:r>
            <a:r>
              <a:rPr lang="en-US" sz="1600" dirty="0" smtClean="0"/>
              <a:t>, </a:t>
            </a:r>
            <a:r>
              <a:rPr lang="en-US" sz="1600" dirty="0"/>
              <a:t>with technical support from the Faculty IT </a:t>
            </a:r>
            <a:r>
              <a:rPr lang="en-US" sz="1600" dirty="0" smtClean="0"/>
              <a:t>people, preload </a:t>
            </a:r>
            <a:r>
              <a:rPr lang="en-US" sz="1600" dirty="0" smtClean="0"/>
              <a:t>the Exam Paper for the SIS course to a special folder on a special ITS server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1600" b="1" dirty="0" smtClean="0"/>
              <a:t>At the start of online exam </a:t>
            </a:r>
            <a:r>
              <a:rPr lang="en-US" sz="1600" dirty="0" smtClean="0"/>
              <a:t>– CI enable showing the link for students in the course to download the exam paper – by clicking a button on a special webpage ‘T’ on a special ITS Server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The System disallows the download after the end of the online exam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1600" b="1" dirty="0" smtClean="0"/>
              <a:t>During online exam – </a:t>
            </a:r>
            <a:endParaRPr lang="en-US" sz="16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Students follow the instruction (prepared by Exam Office) to take the online exam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CI &amp; staff answer students’ inquiries over the communication channels (a special email address, phone, etc.) </a:t>
            </a:r>
            <a:r>
              <a:rPr lang="en-US" sz="1600" b="1" dirty="0" smtClean="0"/>
              <a:t>(TBC)</a:t>
            </a:r>
          </a:p>
          <a:p>
            <a:pPr marL="0" indent="0">
              <a:buNone/>
            </a:pPr>
            <a:r>
              <a:rPr lang="en-US" sz="1600" dirty="0" smtClean="0"/>
              <a:t>Example inquiries: (FAQ will be prepared)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I cannot download the exam paper (=&gt; arrange supplementary exam for him)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I have submitted answer sheets by email but no acknowledgement (=&gt; check email address, re-sent the same answer sheet after 1 minute)</a:t>
            </a: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Note:  </a:t>
            </a:r>
          </a:p>
          <a:p>
            <a:r>
              <a:rPr lang="en-US" sz="1600" dirty="0" smtClean="0"/>
              <a:t>The answer sheets should not exceed 25MB (students using @connect.hku.hk is limited to sending an email size up to 25MB including attachments)</a:t>
            </a:r>
          </a:p>
          <a:p>
            <a:r>
              <a:rPr lang="en-US" sz="1600" dirty="0" smtClean="0"/>
              <a:t>FAQ will be prepared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0DC6-E3B0-4058-9160-C7F5711DCAF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124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56F2C-3801-49D1-BFFE-EFCBDA33E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32913"/>
            <a:ext cx="8229600" cy="1143000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(B) Major tasks of </a:t>
            </a:r>
            <a:r>
              <a:rPr lang="en-US" b="1" dirty="0"/>
              <a:t>Exam Office (1</a:t>
            </a:r>
            <a:r>
              <a:rPr lang="en-US" b="1" dirty="0" smtClean="0"/>
              <a:t>)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67700-ADA6-4CBC-AAC4-FD2E03B7E5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1210" y="1122376"/>
            <a:ext cx="8149590" cy="5599099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en-US" sz="2000" b="1" dirty="0" smtClean="0"/>
              <a:t>Prepare for the instructions of the 2 links on the Moodle Block “Online Exam”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u="sng" dirty="0" smtClean="0"/>
              <a:t>Instruction</a:t>
            </a:r>
            <a:r>
              <a:rPr lang="en-US" sz="2000" dirty="0" smtClean="0"/>
              <a:t> to students taking Online Exam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u="sng" dirty="0" smtClean="0"/>
              <a:t>Instruction</a:t>
            </a:r>
            <a:r>
              <a:rPr lang="en-US" sz="2000" dirty="0" smtClean="0"/>
              <a:t> on submitting answer sheets to the </a:t>
            </a:r>
            <a:r>
              <a:rPr lang="en-US" sz="2000" i="1" dirty="0" smtClean="0"/>
              <a:t>course </a:t>
            </a:r>
            <a:r>
              <a:rPr lang="en-US" sz="2000" i="1" dirty="0" err="1" smtClean="0"/>
              <a:t>exam_email_account</a:t>
            </a:r>
            <a:endParaRPr lang="en-US" sz="2000" dirty="0" smtClean="0"/>
          </a:p>
          <a:p>
            <a:pPr marL="342900" indent="-342900">
              <a:buFont typeface="+mj-lt"/>
              <a:buAutoNum type="alphaLcParenR"/>
            </a:pPr>
            <a:r>
              <a:rPr lang="en-US" sz="2000" b="1" dirty="0" smtClean="0"/>
              <a:t>Coordinate with the </a:t>
            </a:r>
            <a:r>
              <a:rPr lang="en-US" sz="2000" b="1" i="1" dirty="0" smtClean="0"/>
              <a:t>prime</a:t>
            </a:r>
            <a:r>
              <a:rPr lang="en-US" sz="2000" b="1" dirty="0" smtClean="0"/>
              <a:t> course instructor (assumed also as the Chief Invigilator (CI)) to designate the CI role to a colleague</a:t>
            </a:r>
          </a:p>
          <a:p>
            <a:pPr marL="342900" indent="-342900">
              <a:buFont typeface="+mj-lt"/>
              <a:buAutoNum type="alphaLcParenR"/>
            </a:pPr>
            <a:r>
              <a:rPr lang="en-US" sz="2000" b="1" dirty="0" smtClean="0"/>
              <a:t>Coordinate with departmental IT staff/ </a:t>
            </a:r>
            <a:r>
              <a:rPr lang="en-US" sz="2000" b="1" dirty="0" err="1" smtClean="0"/>
              <a:t>programme</a:t>
            </a:r>
            <a:r>
              <a:rPr lang="en-US" sz="2000" b="1" dirty="0" smtClean="0"/>
              <a:t> administrators in assisting CI to pre-load the exam paper (a PDF file) to a folder in an ITS system (EX).</a:t>
            </a:r>
          </a:p>
          <a:p>
            <a:pPr marL="342900" indent="-342900">
              <a:buFont typeface="+mj-lt"/>
              <a:buAutoNum type="alphaLcParenR"/>
            </a:pPr>
            <a:r>
              <a:rPr lang="en-US" sz="2000" b="1" dirty="0" smtClean="0"/>
              <a:t>Train </a:t>
            </a:r>
            <a:r>
              <a:rPr lang="en-US" sz="2000" b="1" dirty="0" smtClean="0"/>
              <a:t>the CI to start an online exam</a:t>
            </a:r>
            <a:endParaRPr lang="en-US" sz="2000" b="1" dirty="0"/>
          </a:p>
          <a:p>
            <a:pPr marL="800100" lvl="1" indent="-342900">
              <a:buFont typeface="+mj-lt"/>
              <a:buAutoNum type="arabicPeriod"/>
            </a:pPr>
            <a:r>
              <a:rPr lang="en-US" sz="2000" dirty="0" smtClean="0"/>
              <a:t>By clicking </a:t>
            </a:r>
            <a:r>
              <a:rPr lang="en-US" sz="2000" b="1" dirty="0" smtClean="0"/>
              <a:t> </a:t>
            </a:r>
            <a:r>
              <a:rPr lang="en-US" sz="2000" dirty="0" smtClean="0"/>
              <a:t>a button on a special webpage ‘T’ to start the online exam which will run till the scheduled duration. (If start a bit later, the allowed download of the exam paper will end a bit later for the same period.)</a:t>
            </a:r>
          </a:p>
          <a:p>
            <a:pPr marL="342900" indent="-342900">
              <a:buFont typeface="+mj-lt"/>
              <a:buAutoNum type="alphaLcParenR"/>
            </a:pPr>
            <a:r>
              <a:rPr lang="en-US" sz="2000" b="1" dirty="0" smtClean="0"/>
              <a:t>Inform and remind students about the instructions [see above a)1 and a)2]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0DC6-E3B0-4058-9160-C7F5711DCAF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628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56F2C-3801-49D1-BFFE-EFCBDA33E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32913"/>
            <a:ext cx="8229600" cy="1143000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(B) Major tasks of </a:t>
            </a:r>
            <a:r>
              <a:rPr lang="en-US" b="1" dirty="0" smtClean="0"/>
              <a:t>Exam Office (2)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67700-ADA6-4CBC-AAC4-FD2E03B7E5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0" y="1375913"/>
            <a:ext cx="8149590" cy="5599099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lphaLcParenR" startAt="6"/>
            </a:pPr>
            <a:r>
              <a:rPr lang="en-US" sz="1800" b="1" dirty="0" smtClean="0"/>
              <a:t>Instruction to the students: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 smtClean="0"/>
              <a:t>Remind students to </a:t>
            </a:r>
            <a:r>
              <a:rPr lang="en-US" sz="1800" b="1" i="1" dirty="0" smtClean="0"/>
              <a:t>submit answer sheets to the </a:t>
            </a:r>
            <a:r>
              <a:rPr lang="en-US" sz="1800" b="1" i="1" u="sng" dirty="0" smtClean="0"/>
              <a:t>course exam email account</a:t>
            </a:r>
            <a:r>
              <a:rPr lang="en-US" sz="1800" b="1" i="1" dirty="0" smtClean="0"/>
              <a:t> </a:t>
            </a:r>
            <a:r>
              <a:rPr lang="en-US" sz="1800" u="sng" dirty="0" smtClean="0"/>
              <a:t>before</a:t>
            </a:r>
            <a:r>
              <a:rPr lang="en-US" sz="1800" dirty="0" smtClean="0"/>
              <a:t> the end of the </a:t>
            </a:r>
            <a:r>
              <a:rPr lang="en-US" sz="1800" dirty="0" smtClean="0"/>
              <a:t>Scheduled exam timeslot. </a:t>
            </a:r>
            <a:endParaRPr lang="en-US" sz="1800" dirty="0" smtClean="0"/>
          </a:p>
          <a:p>
            <a:pPr marL="800100" lvl="1" indent="-342900">
              <a:buFont typeface="+mj-lt"/>
              <a:buAutoNum type="arabicPeriod"/>
            </a:pPr>
            <a:endParaRPr lang="en-US" sz="1800" b="1" i="1" u="sng" dirty="0"/>
          </a:p>
          <a:p>
            <a:pPr marL="800100" lvl="1" indent="-342900">
              <a:buFont typeface="+mj-lt"/>
              <a:buAutoNum type="arabicPeriod"/>
            </a:pPr>
            <a:r>
              <a:rPr lang="en-US" sz="1800" dirty="0" smtClean="0"/>
              <a:t>The </a:t>
            </a:r>
            <a:r>
              <a:rPr lang="en-US" sz="1800" b="1" dirty="0" smtClean="0"/>
              <a:t>first</a:t>
            </a:r>
            <a:r>
              <a:rPr lang="en-US" sz="1800" dirty="0" smtClean="0"/>
              <a:t> </a:t>
            </a:r>
            <a:r>
              <a:rPr lang="en-US" sz="1800" b="1" dirty="0" smtClean="0"/>
              <a:t>submitted answer sheets by email attachment </a:t>
            </a:r>
            <a:r>
              <a:rPr lang="en-US" sz="1800" dirty="0" smtClean="0"/>
              <a:t>to the </a:t>
            </a:r>
            <a:r>
              <a:rPr lang="en-US" sz="1800" b="1" i="1" u="sng" dirty="0" smtClean="0"/>
              <a:t>course exam email account</a:t>
            </a:r>
            <a:r>
              <a:rPr lang="en-US" sz="1800" b="1" u="sng" dirty="0" smtClean="0"/>
              <a:t> </a:t>
            </a:r>
            <a:r>
              <a:rPr lang="en-US" sz="1800" dirty="0" smtClean="0"/>
              <a:t>is regarded as the submission. An acknowledgement email will be sent back to the student’s sending e-address and the HKU e-address when the submission email is received at the </a:t>
            </a:r>
            <a:r>
              <a:rPr lang="en-US" sz="1800" b="1" i="1" u="sng" dirty="0" smtClean="0"/>
              <a:t>course exam email account</a:t>
            </a:r>
            <a:endParaRPr lang="en-US" sz="1800" dirty="0" smtClean="0"/>
          </a:p>
          <a:p>
            <a:pPr marL="914400" lvl="2" indent="0">
              <a:buNone/>
            </a:pPr>
            <a:r>
              <a:rPr lang="en-US" sz="1800" b="1" dirty="0" smtClean="0"/>
              <a:t>Examples of the answer sheets </a:t>
            </a:r>
          </a:p>
          <a:p>
            <a:pPr lvl="2"/>
            <a:r>
              <a:rPr lang="en-US" sz="1800" dirty="0" smtClean="0"/>
              <a:t>photos taken by a student of their written answer</a:t>
            </a:r>
          </a:p>
          <a:p>
            <a:pPr lvl="2"/>
            <a:r>
              <a:rPr lang="en-US" sz="1800" dirty="0" smtClean="0"/>
              <a:t>A Microsoft WORD file in which the student fills in the answers.</a:t>
            </a:r>
          </a:p>
          <a:p>
            <a:pPr lvl="2"/>
            <a:endParaRPr lang="en-US" sz="18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800" dirty="0" smtClean="0"/>
              <a:t>Students have to keep the time of the end of the </a:t>
            </a:r>
            <a:r>
              <a:rPr lang="en-US" sz="1800" dirty="0" smtClean="0"/>
              <a:t>Scheduled exam timeslot.</a:t>
            </a:r>
            <a:endParaRPr lang="en-US" sz="1800" dirty="0" smtClean="0"/>
          </a:p>
          <a:p>
            <a:pPr marL="800100" lvl="1" indent="-342900">
              <a:buFont typeface="+mj-lt"/>
              <a:buAutoNum type="arabicPeriod"/>
            </a:pPr>
            <a:endParaRPr lang="en-US" sz="1800" dirty="0" smtClean="0"/>
          </a:p>
          <a:p>
            <a:pPr marL="457200" lvl="1" indent="0">
              <a:buNone/>
            </a:pPr>
            <a:endParaRPr lang="en-US" sz="1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0DC6-E3B0-4058-9160-C7F5711DCAF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2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8DC0BBA924F74389C7FC7E3F1DB218" ma:contentTypeVersion="2" ma:contentTypeDescription="Create a new document." ma:contentTypeScope="" ma:versionID="a6533d04f2e57984e59b075e1e248c7f">
  <xsd:schema xmlns:xsd="http://www.w3.org/2001/XMLSchema" xmlns:xs="http://www.w3.org/2001/XMLSchema" xmlns:p="http://schemas.microsoft.com/office/2006/metadata/properties" xmlns:ns3="89f4b565-9196-4117-a578-701c85485cdd" targetNamespace="http://schemas.microsoft.com/office/2006/metadata/properties" ma:root="true" ma:fieldsID="d2da89af42b099cb96c1fdf4fb054f6d" ns3:_="">
    <xsd:import namespace="89f4b565-9196-4117-a578-701c85485cd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f4b565-9196-4117-a578-701c85485c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AEB258F-4C8C-4D92-8870-2FCD8147249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E038F44-7281-4F5B-A877-4C4FBE0E9C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f4b565-9196-4117-a578-701c85485c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6B655D6-8612-4964-A80B-7E72C4AD91BA}">
  <ds:schemaRefs>
    <ds:schemaRef ds:uri="89f4b565-9196-4117-a578-701c85485cdd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www.w3.org/XML/1998/namespace"/>
    <ds:schemaRef ds:uri="http://purl.org/dc/dcmitype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1372</Words>
  <Application>Microsoft Office PowerPoint</Application>
  <PresentationFormat>Widescreen</PresentationFormat>
  <Paragraphs>124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Courier New</vt:lpstr>
      <vt:lpstr>Office Theme</vt:lpstr>
      <vt:lpstr>An online exam proposal</vt:lpstr>
      <vt:lpstr>Limitation of Online Exam</vt:lpstr>
      <vt:lpstr>Limitation of Online Exam</vt:lpstr>
      <vt:lpstr>Online Exam proposal – Executive Summary</vt:lpstr>
      <vt:lpstr>PowerPoint Presentation</vt:lpstr>
      <vt:lpstr>Major tasks of different work units to prepare for Online Exam</vt:lpstr>
      <vt:lpstr>(A) Major tasks of Chief Invigilator or designate (CI) of an SIS course</vt:lpstr>
      <vt:lpstr>(B) Major tasks of Exam Office (1)</vt:lpstr>
      <vt:lpstr>(B) Major tasks of Exam Office (2)</vt:lpstr>
      <vt:lpstr>(C) Major tasks of ITS</vt:lpstr>
      <vt:lpstr>Drill before Scheduled exam timeslot (1)</vt:lpstr>
      <vt:lpstr>Preparation before Scheduled exam timeslot (2)</vt:lpstr>
      <vt:lpstr>Q &amp; A (1)</vt:lpstr>
      <vt:lpstr>Q &amp; A (2)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ITS eLearning Support  – an online exam proposal</dc:title>
  <dc:creator>mcpong</dc:creator>
  <cp:lastModifiedBy>Cindy Kwong</cp:lastModifiedBy>
  <cp:revision>36</cp:revision>
  <dcterms:created xsi:type="dcterms:W3CDTF">2019-11-20T06:56:27Z</dcterms:created>
  <dcterms:modified xsi:type="dcterms:W3CDTF">2019-11-20T13:33:38Z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0x0101006E8DC0BBA924F74389C7FC7E3F1DB218</vt:lpwstr>
  </property>
</Properties>
</file>